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  <p:sldMasterId id="2147483679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9" d="100"/>
          <a:sy n="119" d="100"/>
        </p:scale>
        <p:origin x="-72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360722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Shape 22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 descr="F:\2011工作\周报\xianghailong\img\bg_cn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1470" y="1130478"/>
            <a:ext cx="9442487" cy="401305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157186" y="1"/>
            <a:ext cx="7772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214282" y="589346"/>
            <a:ext cx="8643900" cy="4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3"/>
          </p:nvPr>
        </p:nvSpPr>
        <p:spPr>
          <a:xfrm>
            <a:off x="4645033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4"/>
          </p:nvPr>
        </p:nvSpPr>
        <p:spPr>
          <a:xfrm>
            <a:off x="4645033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内容与标题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19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575050" y="204805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457219" y="1076328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1792288" y="4025520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垂直排列标题与文本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 rot="5400000">
            <a:off x="5463750" y="1371630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0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幻灯片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幻灯片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标题幻灯片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标题幻灯片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标题幻灯片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标题幻灯片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标题幻灯片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21" Type="http://schemas.openxmlformats.org/officeDocument/2006/relationships/image" Target="../media/image1.jpg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" name="Shape 53" descr="F:\2011工作\周报\xianghailong\img\bg_top.jp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0" y="-13"/>
            <a:ext cx="9144000" cy="6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/>
          <p:nvPr/>
        </p:nvSpPr>
        <p:spPr>
          <a:xfrm>
            <a:off x="0" y="5089938"/>
            <a:ext cx="9144000" cy="53700"/>
          </a:xfrm>
          <a:prstGeom prst="rect">
            <a:avLst/>
          </a:prstGeom>
          <a:solidFill>
            <a:srgbClr val="1E82B4">
              <a:alpha val="921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/>
        </p:nvSpPr>
        <p:spPr>
          <a:xfrm>
            <a:off x="680700" y="274575"/>
            <a:ext cx="8107800" cy="46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6A737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762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84F"/>
                </a:solidFill>
              </a:rPr>
              <a:t>/*************************************************************************************</a:t>
            </a:r>
            <a:endParaRPr sz="1500">
              <a:solidFill>
                <a:srgbClr val="6AA84F"/>
              </a:solidFill>
            </a:endParaRPr>
          </a:p>
          <a:p>
            <a:pPr marL="0" lvl="0" indent="762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84F"/>
                </a:solidFill>
              </a:rPr>
              <a:t>*</a:t>
            </a:r>
            <a:endParaRPr sz="1500">
              <a:solidFill>
                <a:srgbClr val="6AA84F"/>
              </a:solidFill>
            </a:endParaRPr>
          </a:p>
          <a:p>
            <a:pPr marL="0" lvl="0" indent="762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84F"/>
                </a:solidFill>
              </a:rPr>
              <a:t>* BDG点石数据挖掘竞赛答辩</a:t>
            </a:r>
            <a:endParaRPr sz="1500">
              <a:solidFill>
                <a:srgbClr val="6AA84F"/>
              </a:solidFill>
            </a:endParaRPr>
          </a:p>
          <a:p>
            <a:pPr marL="0" lvl="0" indent="762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84F"/>
                </a:solidFill>
              </a:rPr>
              <a:t>* Copyright (c) 2018 Baidu.com, Inc. All Rights Reserved</a:t>
            </a:r>
            <a:endParaRPr sz="1500">
              <a:solidFill>
                <a:srgbClr val="6AA84F"/>
              </a:solidFill>
            </a:endParaRPr>
          </a:p>
          <a:p>
            <a:pPr marL="0" lvl="0" indent="762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84F"/>
                </a:solidFill>
              </a:rPr>
              <a:t>*</a:t>
            </a:r>
            <a:endParaRPr sz="1500">
              <a:solidFill>
                <a:srgbClr val="6AA84F"/>
              </a:solidFill>
            </a:endParaRPr>
          </a:p>
          <a:p>
            <a:pPr marL="0" lvl="0" indent="762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84F"/>
                </a:solidFill>
              </a:rPr>
              <a:t>*************************************************************************************/</a:t>
            </a:r>
            <a:endParaRPr sz="1500">
              <a:solidFill>
                <a:srgbClr val="6AA84F"/>
              </a:solidFill>
            </a:endParaRPr>
          </a:p>
          <a:p>
            <a:pPr marL="0" lvl="0" indent="762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6AA84F"/>
              </a:solidFill>
            </a:endParaRPr>
          </a:p>
          <a:p>
            <a:pPr marL="0" lvl="0" indent="762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84F"/>
                </a:solidFill>
              </a:rPr>
              <a:t>/**</a:t>
            </a:r>
            <a:endParaRPr sz="1500">
              <a:solidFill>
                <a:srgbClr val="6AA84F"/>
              </a:solidFill>
            </a:endParaRPr>
          </a:p>
          <a:p>
            <a:pPr marL="0" lvl="0" indent="762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84F"/>
                </a:solidFill>
              </a:rPr>
              <a:t> * </a:t>
            </a:r>
            <a:r>
              <a:rPr lang="en" sz="1500">
                <a:solidFill>
                  <a:srgbClr val="FF9900"/>
                </a:solidFill>
              </a:rPr>
              <a:t>@team</a:t>
            </a:r>
            <a:r>
              <a:rPr lang="en" sz="1500">
                <a:solidFill>
                  <a:srgbClr val="6AA84F"/>
                </a:solidFill>
              </a:rPr>
              <a:t>             </a:t>
            </a:r>
            <a:r>
              <a:rPr lang="en" sz="1500">
                <a:solidFill>
                  <a:srgbClr val="F3F3F3"/>
                </a:solidFill>
              </a:rPr>
              <a:t>成金</a:t>
            </a:r>
            <a:endParaRPr sz="1500">
              <a:solidFill>
                <a:srgbClr val="F3F3F3"/>
              </a:solidFill>
            </a:endParaRPr>
          </a:p>
          <a:p>
            <a:pPr marL="0" lvl="0" indent="762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84F"/>
                </a:solidFill>
              </a:rPr>
              <a:t> * </a:t>
            </a:r>
            <a:r>
              <a:rPr lang="en" sz="1500">
                <a:solidFill>
                  <a:srgbClr val="FF9900"/>
                </a:solidFill>
              </a:rPr>
              <a:t>@authors</a:t>
            </a:r>
            <a:r>
              <a:rPr lang="en" sz="1500">
                <a:solidFill>
                  <a:srgbClr val="6AA84F"/>
                </a:solidFill>
              </a:rPr>
              <a:t>         </a:t>
            </a:r>
            <a:r>
              <a:rPr lang="en" sz="1500">
                <a:solidFill>
                  <a:srgbClr val="EFEFEF"/>
                </a:solidFill>
              </a:rPr>
              <a:t>杜昕，李强， 孙杰，张云，朱再聪</a:t>
            </a:r>
            <a:endParaRPr sz="1500">
              <a:solidFill>
                <a:srgbClr val="EFEFEF"/>
              </a:solidFill>
            </a:endParaRPr>
          </a:p>
          <a:p>
            <a:pPr marL="0" lvl="0" indent="762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84F"/>
                </a:solidFill>
              </a:rPr>
              <a:t> *</a:t>
            </a:r>
            <a:r>
              <a:rPr lang="en" sz="1500">
                <a:solidFill>
                  <a:srgbClr val="FF9900"/>
                </a:solidFill>
              </a:rPr>
              <a:t> @contacts </a:t>
            </a:r>
            <a:r>
              <a:rPr lang="en" sz="1500">
                <a:solidFill>
                  <a:srgbClr val="6AA84F"/>
                </a:solidFill>
              </a:rPr>
              <a:t>      </a:t>
            </a:r>
            <a:r>
              <a:rPr lang="en" sz="1500">
                <a:solidFill>
                  <a:srgbClr val="F3F3F3"/>
                </a:solidFill>
              </a:rPr>
              <a:t>duxin05，liqiang11，sunjie04，zhangyun09，zhuzaicong</a:t>
            </a:r>
            <a:endParaRPr sz="1500">
              <a:solidFill>
                <a:srgbClr val="F3F3F3"/>
              </a:solidFill>
            </a:endParaRPr>
          </a:p>
          <a:p>
            <a:pPr marL="0" lvl="0" indent="762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84F"/>
                </a:solidFill>
              </a:rPr>
              <a:t> * </a:t>
            </a:r>
            <a:r>
              <a:rPr lang="en" sz="1500">
                <a:solidFill>
                  <a:srgbClr val="FF9900"/>
                </a:solidFill>
              </a:rPr>
              <a:t>@baidu_team </a:t>
            </a:r>
            <a:r>
              <a:rPr lang="en" sz="1500">
                <a:solidFill>
                  <a:srgbClr val="F3F3F3"/>
                </a:solidFill>
              </a:rPr>
              <a:t> UDW ID-mapping </a:t>
            </a:r>
            <a:endParaRPr sz="1500">
              <a:solidFill>
                <a:srgbClr val="F3F3F3"/>
              </a:solidFill>
            </a:endParaRPr>
          </a:p>
          <a:p>
            <a:pPr marL="0" lvl="0" indent="762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84F"/>
                </a:solidFill>
              </a:rPr>
              <a:t> * </a:t>
            </a:r>
            <a:r>
              <a:rPr lang="en" sz="1500">
                <a:solidFill>
                  <a:srgbClr val="FF9900"/>
                </a:solidFill>
              </a:rPr>
              <a:t>@date </a:t>
            </a:r>
            <a:r>
              <a:rPr lang="en" sz="1500">
                <a:solidFill>
                  <a:srgbClr val="6AA84F"/>
                </a:solidFill>
              </a:rPr>
              <a:t>             </a:t>
            </a:r>
            <a:r>
              <a:rPr lang="en" sz="1500">
                <a:solidFill>
                  <a:srgbClr val="F3F3F3"/>
                </a:solidFill>
              </a:rPr>
              <a:t>2018/01/30</a:t>
            </a:r>
            <a:endParaRPr sz="1500">
              <a:solidFill>
                <a:srgbClr val="F3F3F3"/>
              </a:solidFill>
            </a:endParaRPr>
          </a:p>
          <a:p>
            <a:pPr marL="0" lvl="0" indent="762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84F"/>
                </a:solidFill>
              </a:rPr>
              <a:t> **/</a:t>
            </a:r>
            <a:endParaRPr sz="1500">
              <a:solidFill>
                <a:srgbClr val="6AA84F"/>
              </a:solidFill>
            </a:endParaRPr>
          </a:p>
          <a:p>
            <a:pPr marL="0" lvl="0" indent="762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762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4122925" y="1250974"/>
            <a:ext cx="4421700" cy="2157900"/>
          </a:xfrm>
          <a:prstGeom prst="rect">
            <a:avLst/>
          </a:prstGeom>
          <a:noFill/>
          <a:ln w="9525" cap="flat" cmpd="sng">
            <a:solidFill>
              <a:srgbClr val="E0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198679" y="-49574"/>
            <a:ext cx="58437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整体思路及算法模型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2300875" y="2118500"/>
            <a:ext cx="1405200" cy="5715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预处理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663125" y="2133500"/>
            <a:ext cx="1405200" cy="5415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生成字典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Tokenization</a:t>
            </a: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1256613" y="3174300"/>
            <a:ext cx="1870200" cy="734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字符编码 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One-Hot Encoding</a:t>
            </a: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4259750" y="2248300"/>
            <a:ext cx="1959300" cy="8145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转化为字向量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Word Embedding</a:t>
            </a: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6453850" y="2248300"/>
            <a:ext cx="1959300" cy="8145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字符级卷积神经网络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Level CNN</a:t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5018875" y="3822000"/>
            <a:ext cx="1314900" cy="5415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模型集成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</a:t>
            </a: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1611613" y="683162"/>
            <a:ext cx="1160175" cy="451175"/>
          </a:xfrm>
          <a:prstGeom prst="flowChartMagneticDisk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输入文本</a:t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7184975" y="3867163"/>
            <a:ext cx="1160175" cy="451175"/>
          </a:xfrm>
          <a:prstGeom prst="flowChartMagneticDisk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输出结果</a:t>
            </a:r>
            <a:endParaRPr/>
          </a:p>
        </p:txBody>
      </p:sp>
      <p:cxnSp>
        <p:nvCxnSpPr>
          <p:cNvPr id="174" name="Shape 174"/>
          <p:cNvCxnSpPr>
            <a:stCxn id="164" idx="2"/>
            <a:endCxn id="164" idx="2"/>
          </p:cNvCxnSpPr>
          <p:nvPr/>
        </p:nvCxnSpPr>
        <p:spPr>
          <a:xfrm>
            <a:off x="6333775" y="340887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5" name="Shape 175"/>
          <p:cNvCxnSpPr>
            <a:stCxn id="164" idx="2"/>
            <a:endCxn id="171" idx="0"/>
          </p:cNvCxnSpPr>
          <p:nvPr/>
        </p:nvCxnSpPr>
        <p:spPr>
          <a:xfrm rot="5400000">
            <a:off x="5798575" y="3286774"/>
            <a:ext cx="413100" cy="6573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6" name="Shape 176"/>
          <p:cNvCxnSpPr>
            <a:stCxn id="171" idx="3"/>
            <a:endCxn id="173" idx="2"/>
          </p:cNvCxnSpPr>
          <p:nvPr/>
        </p:nvCxnSpPr>
        <p:spPr>
          <a:xfrm>
            <a:off x="6333775" y="4092750"/>
            <a:ext cx="851100" cy="600"/>
          </a:xfrm>
          <a:prstGeom prst="curved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7" name="Shape 177"/>
          <p:cNvCxnSpPr>
            <a:stCxn id="172" idx="3"/>
            <a:endCxn id="167" idx="0"/>
          </p:cNvCxnSpPr>
          <p:nvPr/>
        </p:nvCxnSpPr>
        <p:spPr>
          <a:xfrm rot="5400000">
            <a:off x="1279100" y="1221037"/>
            <a:ext cx="999300" cy="825900"/>
          </a:xfrm>
          <a:prstGeom prst="curved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8" name="Shape 178"/>
          <p:cNvCxnSpPr>
            <a:stCxn id="172" idx="3"/>
            <a:endCxn id="166" idx="0"/>
          </p:cNvCxnSpPr>
          <p:nvPr/>
        </p:nvCxnSpPr>
        <p:spPr>
          <a:xfrm rot="-5400000" flipH="1">
            <a:off x="2105450" y="1220587"/>
            <a:ext cx="984300" cy="811800"/>
          </a:xfrm>
          <a:prstGeom prst="curved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9" name="Shape 179"/>
          <p:cNvCxnSpPr>
            <a:stCxn id="167" idx="2"/>
            <a:endCxn id="168" idx="0"/>
          </p:cNvCxnSpPr>
          <p:nvPr/>
        </p:nvCxnSpPr>
        <p:spPr>
          <a:xfrm rot="-5400000" flipH="1">
            <a:off x="1529075" y="2511650"/>
            <a:ext cx="499200" cy="825900"/>
          </a:xfrm>
          <a:prstGeom prst="curvedConnector3">
            <a:avLst>
              <a:gd name="adj1" fmla="val 5001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0" name="Shape 180"/>
          <p:cNvCxnSpPr>
            <a:stCxn id="166" idx="2"/>
            <a:endCxn id="168" idx="0"/>
          </p:cNvCxnSpPr>
          <p:nvPr/>
        </p:nvCxnSpPr>
        <p:spPr>
          <a:xfrm rot="5400000">
            <a:off x="2355475" y="2526200"/>
            <a:ext cx="484200" cy="811800"/>
          </a:xfrm>
          <a:prstGeom prst="curvedConnector3">
            <a:avLst>
              <a:gd name="adj1" fmla="val 5001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1" name="Shape 181"/>
          <p:cNvCxnSpPr>
            <a:stCxn id="168" idx="3"/>
            <a:endCxn id="164" idx="1"/>
          </p:cNvCxnSpPr>
          <p:nvPr/>
        </p:nvCxnSpPr>
        <p:spPr>
          <a:xfrm rot="10800000" flipH="1">
            <a:off x="3126813" y="2329950"/>
            <a:ext cx="996000" cy="1211700"/>
          </a:xfrm>
          <a:prstGeom prst="curved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2" name="Shape 182"/>
          <p:cNvSpPr txBox="1"/>
          <p:nvPr/>
        </p:nvSpPr>
        <p:spPr>
          <a:xfrm>
            <a:off x="1534263" y="4003275"/>
            <a:ext cx="1314900" cy="5415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输入变成向量</a:t>
            </a:r>
            <a:endParaRPr sz="12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[12, 5, 23, 1, 8]</a:t>
            </a:r>
            <a:endParaRPr sz="1200" dirty="0"/>
          </a:p>
        </p:txBody>
      </p:sp>
      <p:cxnSp>
        <p:nvCxnSpPr>
          <p:cNvPr id="183" name="Shape 183"/>
          <p:cNvCxnSpPr/>
          <p:nvPr/>
        </p:nvCxnSpPr>
        <p:spPr>
          <a:xfrm>
            <a:off x="6204925" y="2689400"/>
            <a:ext cx="257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4" name="Shape 184"/>
          <p:cNvSpPr txBox="1"/>
          <p:nvPr/>
        </p:nvSpPr>
        <p:spPr>
          <a:xfrm>
            <a:off x="2894325" y="737751"/>
            <a:ext cx="1695300" cy="3420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输入: “今天好开心”</a:t>
            </a:r>
            <a:endParaRPr sz="1200"/>
          </a:p>
        </p:txBody>
      </p:sp>
      <p:sp>
        <p:nvSpPr>
          <p:cNvPr id="185" name="Shape 185"/>
          <p:cNvSpPr txBox="1"/>
          <p:nvPr/>
        </p:nvSpPr>
        <p:spPr>
          <a:xfrm>
            <a:off x="198675" y="1348878"/>
            <a:ext cx="959400" cy="7347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每个字给予一个编码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{“今” ：12}</a:t>
            </a:r>
            <a:endParaRPr sz="1200"/>
          </a:p>
        </p:txBody>
      </p:sp>
      <p:sp>
        <p:nvSpPr>
          <p:cNvPr id="186" name="Shape 186"/>
          <p:cNvSpPr txBox="1"/>
          <p:nvPr/>
        </p:nvSpPr>
        <p:spPr>
          <a:xfrm>
            <a:off x="7384525" y="1250975"/>
            <a:ext cx="11601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“弱分类器”</a:t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4259750" y="1629925"/>
            <a:ext cx="2016300" cy="5415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每个字被转化为一个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96维的字向量</a:t>
            </a:r>
            <a:endParaRPr sz="1200"/>
          </a:p>
        </p:txBody>
      </p:sp>
      <p:sp>
        <p:nvSpPr>
          <p:cNvPr id="188" name="Shape 188"/>
          <p:cNvSpPr txBox="1"/>
          <p:nvPr/>
        </p:nvSpPr>
        <p:spPr>
          <a:xfrm>
            <a:off x="4973725" y="4457525"/>
            <a:ext cx="1405200" cy="5415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训练N个弱分类器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将其结果做合并</a:t>
            </a:r>
            <a:endParaRPr sz="1200"/>
          </a:p>
        </p:txBody>
      </p:sp>
      <p:cxnSp>
        <p:nvCxnSpPr>
          <p:cNvPr id="189" name="Shape 189"/>
          <p:cNvCxnSpPr>
            <a:stCxn id="171" idx="0"/>
          </p:cNvCxnSpPr>
          <p:nvPr/>
        </p:nvCxnSpPr>
        <p:spPr>
          <a:xfrm rot="-5400000">
            <a:off x="5546725" y="3528900"/>
            <a:ext cx="422700" cy="163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0" name="Shape 190"/>
          <p:cNvCxnSpPr>
            <a:stCxn id="171" idx="0"/>
          </p:cNvCxnSpPr>
          <p:nvPr/>
        </p:nvCxnSpPr>
        <p:spPr>
          <a:xfrm rot="5400000" flipH="1">
            <a:off x="5340925" y="3486600"/>
            <a:ext cx="422700" cy="248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1" name="Shape 191"/>
          <p:cNvSpPr txBox="1"/>
          <p:nvPr/>
        </p:nvSpPr>
        <p:spPr>
          <a:xfrm>
            <a:off x="6425350" y="1627375"/>
            <a:ext cx="2016300" cy="5415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基于PaddlePaddle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下页详解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/>
        </p:nvSpPr>
        <p:spPr>
          <a:xfrm>
            <a:off x="98329" y="-61774"/>
            <a:ext cx="58437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</a:rPr>
              <a:t>字符级卷积神经网络</a:t>
            </a:r>
            <a:endParaRPr sz="1800" dirty="0">
              <a:solidFill>
                <a:srgbClr val="FFFFFF"/>
              </a:solidFill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0050" y="384825"/>
            <a:ext cx="10804102" cy="450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/>
        </p:nvSpPr>
        <p:spPr>
          <a:xfrm>
            <a:off x="171804" y="-61899"/>
            <a:ext cx="58437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解题亮点 ——  Model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 t="2380" b="-2380"/>
          <a:stretch/>
        </p:blipFill>
        <p:spPr>
          <a:xfrm>
            <a:off x="605250" y="2517950"/>
            <a:ext cx="6820000" cy="2544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241420" y="619975"/>
            <a:ext cx="7920900" cy="50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4A86E8"/>
                </a:solidFill>
              </a:rPr>
              <a:t>// </a:t>
            </a:r>
            <a:r>
              <a:rPr lang="en" sz="1800" dirty="0">
                <a:solidFill>
                  <a:schemeClr val="dk1"/>
                </a:solidFill>
              </a:rPr>
              <a:t>字符级别CNN模型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     </a:t>
            </a:r>
            <a:r>
              <a:rPr lang="en" b="1" dirty="0">
                <a:solidFill>
                  <a:srgbClr val="FF9900"/>
                </a:solidFill>
              </a:rPr>
              <a:t>-  </a:t>
            </a:r>
            <a:r>
              <a:rPr lang="en" dirty="0"/>
              <a:t>处理中文更直观，</a:t>
            </a:r>
            <a:r>
              <a:rPr lang="en" dirty="0">
                <a:solidFill>
                  <a:schemeClr val="dk1"/>
                </a:solidFill>
              </a:rPr>
              <a:t>不依赖于分词, 不用去除stop </a:t>
            </a:r>
            <a:r>
              <a:rPr lang="en" dirty="0" smtClean="0">
                <a:solidFill>
                  <a:schemeClr val="dk1"/>
                </a:solidFill>
              </a:rPr>
              <a:t>word</a:t>
            </a:r>
            <a:r>
              <a:rPr lang="zh-CN" altLang="en-US" dirty="0" smtClean="0">
                <a:solidFill>
                  <a:schemeClr val="dk1"/>
                </a:solidFill>
              </a:rPr>
              <a:t>，无需升级依赖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     </a:t>
            </a:r>
            <a:r>
              <a:rPr lang="en" b="1" dirty="0">
                <a:solidFill>
                  <a:srgbClr val="FF9900"/>
                </a:solidFill>
              </a:rPr>
              <a:t>-  </a:t>
            </a:r>
            <a:r>
              <a:rPr lang="en" dirty="0">
                <a:solidFill>
                  <a:schemeClr val="dk1"/>
                </a:solidFill>
              </a:rPr>
              <a:t>不依赖于其它的数据，利用当前的语境进行word embedding，模型适合当前语境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   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4A86E8"/>
                </a:solidFill>
              </a:rPr>
              <a:t>//</a:t>
            </a:r>
            <a:r>
              <a:rPr lang="en" sz="1800" b="1" dirty="0">
                <a:solidFill>
                  <a:schemeClr val="dk1"/>
                </a:solidFill>
              </a:rPr>
              <a:t> </a:t>
            </a:r>
            <a:r>
              <a:rPr lang="en" sz="1800" dirty="0">
                <a:solidFill>
                  <a:schemeClr val="dk1"/>
                </a:solidFill>
              </a:rPr>
              <a:t>自动特征工程</a:t>
            </a:r>
            <a:endParaRPr sz="18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9900"/>
                </a:solidFill>
              </a:rPr>
              <a:t>      -  </a:t>
            </a:r>
            <a:r>
              <a:rPr lang="en" dirty="0">
                <a:solidFill>
                  <a:schemeClr val="dk1"/>
                </a:solidFill>
              </a:rPr>
              <a:t>卷积层 + </a:t>
            </a:r>
            <a:r>
              <a:rPr lang="zh-CN" altLang="en-US" dirty="0" smtClean="0">
                <a:solidFill>
                  <a:schemeClr val="dk1"/>
                </a:solidFill>
              </a:rPr>
              <a:t>池化</a:t>
            </a:r>
            <a:r>
              <a:rPr lang="en" dirty="0" smtClean="0">
                <a:solidFill>
                  <a:schemeClr val="dk1"/>
                </a:solidFill>
              </a:rPr>
              <a:t>层 </a:t>
            </a:r>
            <a:r>
              <a:rPr lang="en" dirty="0">
                <a:solidFill>
                  <a:schemeClr val="dk1"/>
                </a:solidFill>
              </a:rPr>
              <a:t>= </a:t>
            </a:r>
            <a:r>
              <a:rPr lang="en" dirty="0" smtClean="0">
                <a:solidFill>
                  <a:schemeClr val="dk1"/>
                </a:solidFill>
              </a:rPr>
              <a:t>特征的自动抽取</a:t>
            </a:r>
            <a:r>
              <a:rPr lang="zh-CN" altLang="en-US" dirty="0">
                <a:solidFill>
                  <a:schemeClr val="dk1"/>
                </a:solidFill>
              </a:rPr>
              <a:t>，</a:t>
            </a:r>
            <a:r>
              <a:rPr lang="en" dirty="0" smtClean="0"/>
              <a:t>大幅减少了人工构建特征的成本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</a:t>
            </a:r>
            <a:r>
              <a:rPr lang="en" b="1" dirty="0">
                <a:solidFill>
                  <a:srgbClr val="FF9900"/>
                </a:solidFill>
              </a:rPr>
              <a:t>-</a:t>
            </a:r>
            <a:r>
              <a:rPr lang="en" dirty="0"/>
              <a:t>  深度学习擅长抽象特征的变换，文本也是其中一种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3951225" y="4542100"/>
            <a:ext cx="4951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图片来自 </a:t>
            </a:r>
            <a:r>
              <a:rPr lang="en" sz="900">
                <a:solidFill>
                  <a:schemeClr val="dk1"/>
                </a:solidFill>
              </a:rPr>
              <a:t>https://research.googleblog.com/2016/08/improving-inception-and-image.html</a:t>
            </a:r>
            <a:endParaRPr sz="9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/>
        </p:nvSpPr>
        <p:spPr>
          <a:xfrm>
            <a:off x="241425" y="619975"/>
            <a:ext cx="7920900" cy="43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A86E8"/>
                </a:solidFill>
              </a:rPr>
              <a:t>//</a:t>
            </a:r>
            <a:r>
              <a:rPr lang="en" sz="1800" b="1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</a:rPr>
              <a:t>模型集成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</a:rPr>
              <a:t>     </a:t>
            </a:r>
            <a:endParaRPr b="1">
              <a:solidFill>
                <a:srgbClr val="FF99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</a:rPr>
              <a:t>      </a:t>
            </a:r>
            <a:endParaRPr b="1">
              <a:solidFill>
                <a:srgbClr val="FF99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</a:rPr>
              <a:t>      -  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借助Random Forest的思想</a:t>
            </a:r>
            <a:r>
              <a:rPr lang="en">
                <a:solidFill>
                  <a:schemeClr val="dk1"/>
                </a:solidFill>
              </a:rPr>
              <a:t>，对多个CNN“弱分类模型”做了Bagging操作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</a:t>
            </a:r>
            <a:r>
              <a:rPr lang="en" b="1">
                <a:solidFill>
                  <a:srgbClr val="FF9900"/>
                </a:solidFill>
              </a:rPr>
              <a:t>-  </a:t>
            </a:r>
            <a:r>
              <a:rPr lang="en">
                <a:solidFill>
                  <a:schemeClr val="dk1"/>
                </a:solidFill>
              </a:rPr>
              <a:t>用部分随机数据训练每个“弱分类器”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</a:t>
            </a:r>
            <a:r>
              <a:rPr lang="en">
                <a:solidFill>
                  <a:srgbClr val="FF9900"/>
                </a:solidFill>
              </a:rPr>
              <a:t> - </a:t>
            </a:r>
            <a:r>
              <a:rPr lang="en">
                <a:solidFill>
                  <a:schemeClr val="dk1"/>
                </a:solidFill>
              </a:rPr>
              <a:t> Early Stopping，只训练一轮，防止过拟合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</a:t>
            </a:r>
            <a:r>
              <a:rPr lang="en" b="1">
                <a:solidFill>
                  <a:srgbClr val="FF9900"/>
                </a:solidFill>
              </a:rPr>
              <a:t>-  </a:t>
            </a:r>
            <a:r>
              <a:rPr lang="en"/>
              <a:t>设定F1阈值：进一步用时间换精确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Shape 214"/>
          <p:cNvPicPr preferRelativeResize="0"/>
          <p:nvPr/>
        </p:nvPicPr>
        <p:blipFill rotWithShape="1">
          <a:blip r:embed="rId3">
            <a:alphaModFix/>
          </a:blip>
          <a:srcRect l="-42592" b="-42592"/>
          <a:stretch/>
        </p:blipFill>
        <p:spPr>
          <a:xfrm>
            <a:off x="-784050" y="1290150"/>
            <a:ext cx="5745700" cy="29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171804" y="-61899"/>
            <a:ext cx="58437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解题亮点 ——  </a:t>
            </a:r>
            <a:r>
              <a:rPr lang="en" sz="1800" dirty="0">
                <a:solidFill>
                  <a:srgbClr val="FFFFFF"/>
                </a:solidFill>
              </a:rPr>
              <a:t>Ensembling</a:t>
            </a: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241425" y="619975"/>
            <a:ext cx="7920900" cy="3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 b="1">
                <a:solidFill>
                  <a:srgbClr val="4A86E8"/>
                </a:solidFill>
              </a:rPr>
              <a:t>// </a:t>
            </a:r>
            <a:r>
              <a:rPr lang="en" sz="1800">
                <a:solidFill>
                  <a:schemeClr val="dk1"/>
                </a:solidFill>
              </a:rPr>
              <a:t>数据预处理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rgbClr val="FF9900"/>
                </a:solidFill>
              </a:rPr>
              <a:t>      -  </a:t>
            </a:r>
            <a:r>
              <a:rPr lang="en">
                <a:solidFill>
                  <a:schemeClr val="dk1"/>
                </a:solidFill>
              </a:rPr>
              <a:t>针对CNN的特点对数据进行预处理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</a:t>
            </a:r>
            <a:r>
              <a:rPr lang="en" b="1">
                <a:solidFill>
                  <a:srgbClr val="FF9900"/>
                </a:solidFill>
              </a:rPr>
              <a:t>-  </a:t>
            </a:r>
            <a:r>
              <a:rPr lang="en">
                <a:solidFill>
                  <a:schemeClr val="dk1"/>
                </a:solidFill>
              </a:rPr>
              <a:t>针对小训练样本，对训练样本和测试样本做了不对称处理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A86E8"/>
                </a:solidFill>
              </a:rPr>
              <a:t>//</a:t>
            </a:r>
            <a:r>
              <a:rPr lang="en" sz="1800" b="1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</a:rPr>
              <a:t>限制模型复杂度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</a:t>
            </a:r>
            <a:r>
              <a:rPr lang="en" b="1">
                <a:solidFill>
                  <a:srgbClr val="FF9900"/>
                </a:solidFill>
              </a:rPr>
              <a:t>-  </a:t>
            </a:r>
            <a:r>
              <a:rPr lang="en">
                <a:solidFill>
                  <a:schemeClr val="dk1"/>
                </a:solidFill>
              </a:rPr>
              <a:t>不对出现三次以下的字做字典，而用一个占位符替代。减少了长尾词，消减了embdding层1/3左右的参数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rgbClr val="FF9900"/>
                </a:solidFill>
              </a:rPr>
              <a:t>      -  </a:t>
            </a:r>
            <a:r>
              <a:rPr lang="en">
                <a:solidFill>
                  <a:schemeClr val="dk1"/>
                </a:solidFill>
              </a:rPr>
              <a:t>简化模型结构，控制卷积核数量，卷积层共享参数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99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71804" y="-61899"/>
            <a:ext cx="58437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解题亮点 ——  其它</a:t>
            </a: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/>
        </p:nvSpPr>
        <p:spPr>
          <a:xfrm>
            <a:off x="190154" y="-43524"/>
            <a:ext cx="58437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反思与优化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251525" y="771550"/>
            <a:ext cx="7920900" cy="3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4A86E8"/>
                </a:solidFill>
              </a:rPr>
              <a:t>//</a:t>
            </a:r>
            <a:r>
              <a:rPr lang="en" sz="1800" b="1" dirty="0">
                <a:solidFill>
                  <a:schemeClr val="dk1"/>
                </a:solidFill>
              </a:rPr>
              <a:t> </a:t>
            </a:r>
            <a:r>
              <a:rPr lang="en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更复杂模型的尝试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     </a:t>
            </a:r>
            <a:r>
              <a:rPr lang="en" b="1" dirty="0">
                <a:solidFill>
                  <a:srgbClr val="FF9900"/>
                </a:solidFill>
              </a:rPr>
              <a:t>-  </a:t>
            </a:r>
            <a:r>
              <a:rPr lang="en" dirty="0">
                <a:solidFill>
                  <a:schemeClr val="dk1"/>
                </a:solidFill>
              </a:rPr>
              <a:t> LSTM 提供了上下文依赖的能力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     </a:t>
            </a:r>
            <a:r>
              <a:rPr lang="en" b="1" dirty="0">
                <a:solidFill>
                  <a:srgbClr val="FF9900"/>
                </a:solidFill>
              </a:rPr>
              <a:t>-   </a:t>
            </a:r>
            <a:r>
              <a:rPr lang="en" dirty="0"/>
              <a:t>未来：尝试模型融合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4A86E8"/>
                </a:solidFill>
              </a:rPr>
              <a:t>//</a:t>
            </a:r>
            <a:r>
              <a:rPr lang="en" sz="1800" b="1" dirty="0">
                <a:solidFill>
                  <a:schemeClr val="dk1"/>
                </a:solidFill>
              </a:rPr>
              <a:t> </a:t>
            </a:r>
            <a:r>
              <a:rPr lang="en" sz="1800" dirty="0">
                <a:solidFill>
                  <a:schemeClr val="dk1"/>
                </a:solidFill>
              </a:rPr>
              <a:t>更好的泛化能力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     </a:t>
            </a:r>
            <a:r>
              <a:rPr lang="en" b="1" dirty="0">
                <a:solidFill>
                  <a:srgbClr val="FF9900"/>
                </a:solidFill>
              </a:rPr>
              <a:t>-   </a:t>
            </a:r>
            <a:r>
              <a:rPr lang="en" dirty="0">
                <a:solidFill>
                  <a:schemeClr val="dk1"/>
                </a:solidFill>
              </a:rPr>
              <a:t>在不同语境下，如何有良好的泛化能力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     </a:t>
            </a:r>
            <a:r>
              <a:rPr lang="en" b="1" dirty="0">
                <a:solidFill>
                  <a:srgbClr val="FF9900"/>
                </a:solidFill>
              </a:rPr>
              <a:t>-   </a:t>
            </a:r>
            <a:r>
              <a:rPr lang="en" dirty="0">
                <a:solidFill>
                  <a:schemeClr val="dk1"/>
                </a:solidFill>
              </a:rPr>
              <a:t>在真实的项目中，如何有效的利用外部数据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4A86E8"/>
                </a:solidFill>
              </a:rPr>
              <a:t>//</a:t>
            </a:r>
            <a:r>
              <a:rPr lang="en" sz="1800" b="1" dirty="0">
                <a:solidFill>
                  <a:schemeClr val="dk1"/>
                </a:solidFill>
              </a:rPr>
              <a:t> </a:t>
            </a:r>
            <a:r>
              <a:rPr lang="en" sz="1800" dirty="0">
                <a:solidFill>
                  <a:schemeClr val="dk1"/>
                </a:solidFill>
              </a:rPr>
              <a:t>工程方面继续投入</a:t>
            </a:r>
            <a:endParaRPr sz="18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    </a:t>
            </a:r>
            <a:r>
              <a:rPr lang="en" b="1" dirty="0">
                <a:solidFill>
                  <a:srgbClr val="FF9900"/>
                </a:solidFill>
              </a:rPr>
              <a:t>-   </a:t>
            </a:r>
            <a:r>
              <a:rPr lang="en" dirty="0">
                <a:solidFill>
                  <a:schemeClr val="dk1"/>
                </a:solidFill>
              </a:rPr>
              <a:t>建立更高效的模型验证流程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     </a:t>
            </a:r>
            <a:r>
              <a:rPr lang="en" b="1" dirty="0">
                <a:solidFill>
                  <a:srgbClr val="FF9900"/>
                </a:solidFill>
              </a:rPr>
              <a:t>-   </a:t>
            </a:r>
            <a:r>
              <a:rPr lang="en" dirty="0"/>
              <a:t>优化模型性能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0" y="1383618"/>
            <a:ext cx="9144000" cy="2052228"/>
          </a:xfrm>
          <a:prstGeom prst="rect">
            <a:avLst/>
          </a:prstGeom>
          <a:solidFill>
            <a:srgbClr val="1E82B4">
              <a:alpha val="9215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ctrTitle"/>
          </p:nvPr>
        </p:nvSpPr>
        <p:spPr>
          <a:xfrm>
            <a:off x="571472" y="1671650"/>
            <a:ext cx="7889530" cy="1404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13716" y="2891140"/>
            <a:ext cx="239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b="1" dirty="0" smtClean="0">
                <a:solidFill>
                  <a:schemeClr val="bg1"/>
                </a:solidFill>
              </a:rPr>
              <a:t>谢谢各位</a:t>
            </a:r>
            <a:r>
              <a:rPr kumimoji="1" lang="en-US" altLang="zh-CN" sz="18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800" b="1" dirty="0" smtClean="0">
                <a:solidFill>
                  <a:schemeClr val="bg1"/>
                </a:solidFill>
                <a:sym typeface="Wingdings"/>
              </a:rPr>
              <a:t></a:t>
            </a:r>
            <a:endParaRPr kumimoji="1" lang="zh-CN" altLang="en-US" sz="1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-SSG PC现状分析及规划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299</Words>
  <Application>Microsoft Macintosh PowerPoint</Application>
  <PresentationFormat>全屏显示(16:9)</PresentationFormat>
  <Paragraphs>115</Paragraphs>
  <Slides>8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0" baseType="lpstr">
      <vt:lpstr>Simple Light</vt:lpstr>
      <vt:lpstr>Theme-SSG PC现状分析及规划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Du</cp:lastModifiedBy>
  <cp:revision>5</cp:revision>
  <dcterms:modified xsi:type="dcterms:W3CDTF">2018-01-30T03:54:57Z</dcterms:modified>
</cp:coreProperties>
</file>